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sldIdLst>
    <p:sldId id="265" r:id="rId4"/>
    <p:sldId id="310" r:id="rId5"/>
    <p:sldId id="313" r:id="rId6"/>
    <p:sldId id="282" r:id="rId7"/>
    <p:sldId id="315" r:id="rId8"/>
    <p:sldId id="294" r:id="rId9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A364"/>
    <a:srgbClr val="FFC000"/>
    <a:srgbClr val="3B3838"/>
    <a:srgbClr val="DA6946"/>
    <a:srgbClr val="D45242"/>
    <a:srgbClr val="009245"/>
    <a:srgbClr val="FBE5D6"/>
    <a:srgbClr val="F2F8EE"/>
    <a:srgbClr val="E575B5"/>
    <a:srgbClr val="9D7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143" y="266705"/>
            <a:ext cx="11243714" cy="6324589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474143" y="450270"/>
            <a:ext cx="11243714" cy="308291"/>
          </a:xfrm>
          <a:prstGeom prst="rect">
            <a:avLst/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流程图: 接点 19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流程图: 接点 21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流程图: 接点 23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流程图: 接点 25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流程图: 接点 27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流程图: 接点 29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流程图: 接点 31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流程图: 接点 33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143" y="266705"/>
            <a:ext cx="11243714" cy="632459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474143" y="450270"/>
            <a:ext cx="11243714" cy="308291"/>
          </a:xfrm>
          <a:prstGeom prst="rect">
            <a:avLst/>
          </a:prstGeom>
          <a:solidFill>
            <a:srgbClr val="006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流程图: 接点 19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流程图: 接点 21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流程图: 接点 23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流程图: 接点 25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流程图: 接点 27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流程图: 接点 29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流程图: 接点 31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流程图: 接点 33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164467" y="852650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200467" y="816649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200467" y="1768497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35" name="矩形: 一个圆顶角，剪去另一个顶角 34"/>
          <p:cNvSpPr/>
          <p:nvPr userDrawn="1"/>
        </p:nvSpPr>
        <p:spPr>
          <a:xfrm rot="5400000" flipV="1">
            <a:off x="72196" y="875696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69702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69702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200467" y="2720344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407" y="868048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407" y="1819895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407" y="2771742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200467" y="3672191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8314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8314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8314" y="276872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8314" y="372057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200467" y="4624038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578" y="88145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578" y="183329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578" y="278514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7578" y="373699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5400000" flipV="1">
            <a:off x="77578" y="4688839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200467" y="5575885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164467" y="852650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143" y="266705"/>
            <a:ext cx="11243714" cy="632459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474143" y="450270"/>
            <a:ext cx="11243714" cy="308291"/>
          </a:xfrm>
          <a:prstGeom prst="rect">
            <a:avLst/>
          </a:prstGeom>
          <a:solidFill>
            <a:srgbClr val="006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流程图: 接点 19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流程图: 接点 21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流程图: 接点 23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流程图: 接点 25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流程图: 接点 27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流程图: 接点 29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流程图: 接点 31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流程图: 接点 33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164467" y="852650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200467" y="816649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200467" y="1768497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35" name="矩形: 一个圆顶角，剪去另一个顶角 34"/>
          <p:cNvSpPr/>
          <p:nvPr userDrawn="1"/>
        </p:nvSpPr>
        <p:spPr>
          <a:xfrm rot="5400000" flipV="1">
            <a:off x="72196" y="875696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69702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69702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200467" y="2720344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407" y="868048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407" y="1819895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407" y="2771742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200467" y="3672191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8314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8314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8314" y="276872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8314" y="372057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200467" y="4624038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200467" y="816649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pattFill prst="dot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578" y="88145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578" y="183329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578" y="278514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7578" y="373699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5400000" flipV="1">
            <a:off x="77578" y="4688839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200467" y="5575885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200467" y="1768497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35" name="矩形: 一个圆顶角，剪去另一个顶角 34"/>
          <p:cNvSpPr/>
          <p:nvPr userDrawn="1"/>
        </p:nvSpPr>
        <p:spPr>
          <a:xfrm rot="5400000" flipV="1">
            <a:off x="72196" y="875696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69702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69702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200467" y="2720344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407" y="868048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407" y="1819895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407" y="2771742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200467" y="3672191"/>
            <a:ext cx="900000" cy="432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8314" y="86503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8314" y="181687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8314" y="276872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8314" y="372057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200467" y="4624038"/>
            <a:ext cx="900000" cy="432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流程图: 接点 41"/>
          <p:cNvSpPr/>
          <p:nvPr userDrawn="1"/>
        </p:nvSpPr>
        <p:spPr>
          <a:xfrm>
            <a:off x="958298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空心弧 18"/>
          <p:cNvSpPr/>
          <p:nvPr userDrawn="1"/>
        </p:nvSpPr>
        <p:spPr>
          <a:xfrm rot="5400000">
            <a:off x="932740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 userDrawn="1"/>
        </p:nvSpPr>
        <p:spPr>
          <a:xfrm>
            <a:off x="2145020" y="45714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空心弧 18"/>
          <p:cNvSpPr/>
          <p:nvPr userDrawn="1"/>
        </p:nvSpPr>
        <p:spPr>
          <a:xfrm rot="5400000">
            <a:off x="2119462" y="18715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流程图: 接点 45"/>
          <p:cNvSpPr/>
          <p:nvPr userDrawn="1"/>
        </p:nvSpPr>
        <p:spPr>
          <a:xfrm>
            <a:off x="3309055" y="46013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空心弧 18"/>
          <p:cNvSpPr/>
          <p:nvPr userDrawn="1"/>
        </p:nvSpPr>
        <p:spPr>
          <a:xfrm rot="5400000">
            <a:off x="3283497" y="19014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5400000" flipV="1">
            <a:off x="77578" y="88145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48" name="流程图: 接点 47"/>
          <p:cNvSpPr/>
          <p:nvPr userDrawn="1"/>
        </p:nvSpPr>
        <p:spPr>
          <a:xfrm>
            <a:off x="4693347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空心弧 18"/>
          <p:cNvSpPr/>
          <p:nvPr userDrawn="1"/>
        </p:nvSpPr>
        <p:spPr>
          <a:xfrm rot="5400000">
            <a:off x="4667789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流程图: 接点 49"/>
          <p:cNvSpPr/>
          <p:nvPr userDrawn="1"/>
        </p:nvSpPr>
        <p:spPr>
          <a:xfrm>
            <a:off x="5880069" y="455654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空心弧 18"/>
          <p:cNvSpPr/>
          <p:nvPr userDrawn="1"/>
        </p:nvSpPr>
        <p:spPr>
          <a:xfrm rot="5400000">
            <a:off x="5854511" y="185665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流程图: 接点 51"/>
          <p:cNvSpPr/>
          <p:nvPr userDrawn="1"/>
        </p:nvSpPr>
        <p:spPr>
          <a:xfrm>
            <a:off x="7044104" y="458641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3" name="空心弧 18"/>
          <p:cNvSpPr/>
          <p:nvPr userDrawn="1"/>
        </p:nvSpPr>
        <p:spPr>
          <a:xfrm rot="5400000">
            <a:off x="7018546" y="188652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流程图: 接点 53"/>
          <p:cNvSpPr/>
          <p:nvPr userDrawn="1"/>
        </p:nvSpPr>
        <p:spPr>
          <a:xfrm>
            <a:off x="8383649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空心弧 18"/>
          <p:cNvSpPr/>
          <p:nvPr userDrawn="1"/>
        </p:nvSpPr>
        <p:spPr>
          <a:xfrm rot="5400000">
            <a:off x="8358091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流程图: 接点 55"/>
          <p:cNvSpPr/>
          <p:nvPr userDrawn="1"/>
        </p:nvSpPr>
        <p:spPr>
          <a:xfrm>
            <a:off x="9570371" y="450270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空心弧 18"/>
          <p:cNvSpPr/>
          <p:nvPr userDrawn="1"/>
        </p:nvSpPr>
        <p:spPr>
          <a:xfrm rot="5400000">
            <a:off x="9544813" y="180281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 userDrawn="1"/>
        </p:nvSpPr>
        <p:spPr>
          <a:xfrm>
            <a:off x="10734406" y="453257"/>
            <a:ext cx="288000" cy="288162"/>
          </a:xfrm>
          <a:prstGeom prst="flowChartConnector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空心弧 18"/>
          <p:cNvSpPr/>
          <p:nvPr userDrawn="1"/>
        </p:nvSpPr>
        <p:spPr>
          <a:xfrm rot="5400000">
            <a:off x="10708848" y="183268"/>
            <a:ext cx="446614" cy="353318"/>
          </a:xfrm>
          <a:custGeom>
            <a:avLst/>
            <a:gdLst>
              <a:gd name="connsiteX0" fmla="*/ 78598 w 503582"/>
              <a:gd name="connsiteY0" fmla="*/ 331635 h 384313"/>
              <a:gd name="connsiteX1" fmla="*/ 98097 w 503582"/>
              <a:gd name="connsiteY1" fmla="*/ 39951 h 384313"/>
              <a:gd name="connsiteX2" fmla="*/ 381725 w 503582"/>
              <a:gd name="connsiteY2" fmla="*/ 27562 h 384313"/>
              <a:gd name="connsiteX3" fmla="*/ 447048 w 503582"/>
              <a:gd name="connsiteY3" fmla="*/ 313482 h 384313"/>
              <a:gd name="connsiteX4" fmla="*/ 355403 w 503582"/>
              <a:gd name="connsiteY4" fmla="*/ 256537 h 384313"/>
              <a:gd name="connsiteX5" fmla="*/ 315646 w 503582"/>
              <a:gd name="connsiteY5" fmla="*/ 111270 h 384313"/>
              <a:gd name="connsiteX6" fmla="*/ 174496 w 503582"/>
              <a:gd name="connsiteY6" fmla="*/ 115611 h 384313"/>
              <a:gd name="connsiteX7" fmla="*/ 162674 w 503582"/>
              <a:gd name="connsiteY7" fmla="*/ 263928 h 384313"/>
              <a:gd name="connsiteX8" fmla="*/ 78598 w 503582"/>
              <a:gd name="connsiteY8" fmla="*/ 331635 h 384313"/>
              <a:gd name="connsiteX0-1" fmla="*/ 78600 w 503614"/>
              <a:gd name="connsiteY0-2" fmla="*/ 331635 h 353527"/>
              <a:gd name="connsiteX1-3" fmla="*/ 98099 w 503614"/>
              <a:gd name="connsiteY1-4" fmla="*/ 39951 h 353527"/>
              <a:gd name="connsiteX2-5" fmla="*/ 381727 w 503614"/>
              <a:gd name="connsiteY2-6" fmla="*/ 27562 h 353527"/>
              <a:gd name="connsiteX3-7" fmla="*/ 447050 w 503614"/>
              <a:gd name="connsiteY3-8" fmla="*/ 313482 h 353527"/>
              <a:gd name="connsiteX4-9" fmla="*/ 355405 w 503614"/>
              <a:gd name="connsiteY4-10" fmla="*/ 256537 h 353527"/>
              <a:gd name="connsiteX5-11" fmla="*/ 315648 w 503614"/>
              <a:gd name="connsiteY5-12" fmla="*/ 111270 h 353527"/>
              <a:gd name="connsiteX6-13" fmla="*/ 174498 w 503614"/>
              <a:gd name="connsiteY6-14" fmla="*/ 115611 h 353527"/>
              <a:gd name="connsiteX7-15" fmla="*/ 162676 w 503614"/>
              <a:gd name="connsiteY7-16" fmla="*/ 263928 h 353527"/>
              <a:gd name="connsiteX8-17" fmla="*/ 156570 w 503614"/>
              <a:gd name="connsiteY8-18" fmla="*/ 351524 h 353527"/>
              <a:gd name="connsiteX9" fmla="*/ 78600 w 503614"/>
              <a:gd name="connsiteY9" fmla="*/ 331635 h 353527"/>
              <a:gd name="connsiteX0-19" fmla="*/ 78600 w 503614"/>
              <a:gd name="connsiteY0-20" fmla="*/ 331635 h 353527"/>
              <a:gd name="connsiteX1-21" fmla="*/ 98099 w 503614"/>
              <a:gd name="connsiteY1-22" fmla="*/ 39951 h 353527"/>
              <a:gd name="connsiteX2-23" fmla="*/ 381727 w 503614"/>
              <a:gd name="connsiteY2-24" fmla="*/ 27562 h 353527"/>
              <a:gd name="connsiteX3-25" fmla="*/ 447050 w 503614"/>
              <a:gd name="connsiteY3-26" fmla="*/ 313482 h 353527"/>
              <a:gd name="connsiteX4-27" fmla="*/ 355405 w 503614"/>
              <a:gd name="connsiteY4-28" fmla="*/ 256537 h 353527"/>
              <a:gd name="connsiteX5-29" fmla="*/ 315648 w 503614"/>
              <a:gd name="connsiteY5-30" fmla="*/ 111270 h 353527"/>
              <a:gd name="connsiteX6-31" fmla="*/ 174498 w 503614"/>
              <a:gd name="connsiteY6-32" fmla="*/ 115611 h 353527"/>
              <a:gd name="connsiteX7-33" fmla="*/ 162676 w 503614"/>
              <a:gd name="connsiteY7-34" fmla="*/ 263928 h 353527"/>
              <a:gd name="connsiteX8-35" fmla="*/ 156570 w 503614"/>
              <a:gd name="connsiteY8-36" fmla="*/ 351524 h 353527"/>
              <a:gd name="connsiteX9-37" fmla="*/ 78600 w 503614"/>
              <a:gd name="connsiteY9-38" fmla="*/ 331635 h 353527"/>
              <a:gd name="connsiteX0-39" fmla="*/ 78600 w 503614"/>
              <a:gd name="connsiteY0-40" fmla="*/ 331635 h 353527"/>
              <a:gd name="connsiteX1-41" fmla="*/ 98099 w 503614"/>
              <a:gd name="connsiteY1-42" fmla="*/ 39951 h 353527"/>
              <a:gd name="connsiteX2-43" fmla="*/ 381727 w 503614"/>
              <a:gd name="connsiteY2-44" fmla="*/ 27562 h 353527"/>
              <a:gd name="connsiteX3-45" fmla="*/ 447050 w 503614"/>
              <a:gd name="connsiteY3-46" fmla="*/ 313482 h 353527"/>
              <a:gd name="connsiteX4-47" fmla="*/ 372777 w 503614"/>
              <a:gd name="connsiteY4-48" fmla="*/ 321056 h 353527"/>
              <a:gd name="connsiteX5-49" fmla="*/ 355405 w 503614"/>
              <a:gd name="connsiteY5-50" fmla="*/ 256537 h 353527"/>
              <a:gd name="connsiteX6-51" fmla="*/ 315648 w 503614"/>
              <a:gd name="connsiteY6-52" fmla="*/ 111270 h 353527"/>
              <a:gd name="connsiteX7-53" fmla="*/ 174498 w 503614"/>
              <a:gd name="connsiteY7-54" fmla="*/ 115611 h 353527"/>
              <a:gd name="connsiteX8-55" fmla="*/ 162676 w 503614"/>
              <a:gd name="connsiteY8-56" fmla="*/ 263928 h 353527"/>
              <a:gd name="connsiteX9-57" fmla="*/ 156570 w 503614"/>
              <a:gd name="connsiteY9-58" fmla="*/ 351524 h 353527"/>
              <a:gd name="connsiteX10" fmla="*/ 78600 w 503614"/>
              <a:gd name="connsiteY10" fmla="*/ 331635 h 353527"/>
              <a:gd name="connsiteX0-59" fmla="*/ 78600 w 465644"/>
              <a:gd name="connsiteY0-60" fmla="*/ 335721 h 367308"/>
              <a:gd name="connsiteX1-61" fmla="*/ 98099 w 465644"/>
              <a:gd name="connsiteY1-62" fmla="*/ 44037 h 367308"/>
              <a:gd name="connsiteX2-63" fmla="*/ 381727 w 465644"/>
              <a:gd name="connsiteY2-64" fmla="*/ 31648 h 367308"/>
              <a:gd name="connsiteX3-65" fmla="*/ 420858 w 465644"/>
              <a:gd name="connsiteY3-66" fmla="*/ 348524 h 367308"/>
              <a:gd name="connsiteX4-67" fmla="*/ 372777 w 465644"/>
              <a:gd name="connsiteY4-68" fmla="*/ 325142 h 367308"/>
              <a:gd name="connsiteX5-69" fmla="*/ 355405 w 465644"/>
              <a:gd name="connsiteY5-70" fmla="*/ 260623 h 367308"/>
              <a:gd name="connsiteX6-71" fmla="*/ 315648 w 465644"/>
              <a:gd name="connsiteY6-72" fmla="*/ 115356 h 367308"/>
              <a:gd name="connsiteX7-73" fmla="*/ 174498 w 465644"/>
              <a:gd name="connsiteY7-74" fmla="*/ 119697 h 367308"/>
              <a:gd name="connsiteX8-75" fmla="*/ 162676 w 465644"/>
              <a:gd name="connsiteY8-76" fmla="*/ 268014 h 367308"/>
              <a:gd name="connsiteX9-77" fmla="*/ 156570 w 465644"/>
              <a:gd name="connsiteY9-78" fmla="*/ 355610 h 367308"/>
              <a:gd name="connsiteX10-79" fmla="*/ 78600 w 465644"/>
              <a:gd name="connsiteY10-80" fmla="*/ 335721 h 367308"/>
              <a:gd name="connsiteX0-81" fmla="*/ 78600 w 482853"/>
              <a:gd name="connsiteY0-82" fmla="*/ 326296 h 357883"/>
              <a:gd name="connsiteX1-83" fmla="*/ 98099 w 482853"/>
              <a:gd name="connsiteY1-84" fmla="*/ 34612 h 357883"/>
              <a:gd name="connsiteX2-85" fmla="*/ 381727 w 482853"/>
              <a:gd name="connsiteY2-86" fmla="*/ 22223 h 357883"/>
              <a:gd name="connsiteX3-87" fmla="*/ 482310 w 482853"/>
              <a:gd name="connsiteY3-88" fmla="*/ 199034 h 357883"/>
              <a:gd name="connsiteX4-89" fmla="*/ 420858 w 482853"/>
              <a:gd name="connsiteY4-90" fmla="*/ 339099 h 357883"/>
              <a:gd name="connsiteX5-91" fmla="*/ 372777 w 482853"/>
              <a:gd name="connsiteY5-92" fmla="*/ 315717 h 357883"/>
              <a:gd name="connsiteX6-93" fmla="*/ 355405 w 482853"/>
              <a:gd name="connsiteY6-94" fmla="*/ 251198 h 357883"/>
              <a:gd name="connsiteX7-95" fmla="*/ 315648 w 482853"/>
              <a:gd name="connsiteY7-96" fmla="*/ 105931 h 357883"/>
              <a:gd name="connsiteX8-97" fmla="*/ 174498 w 482853"/>
              <a:gd name="connsiteY8-98" fmla="*/ 110272 h 357883"/>
              <a:gd name="connsiteX9-99" fmla="*/ 162676 w 482853"/>
              <a:gd name="connsiteY9-100" fmla="*/ 258589 h 357883"/>
              <a:gd name="connsiteX10-101" fmla="*/ 156570 w 482853"/>
              <a:gd name="connsiteY10-102" fmla="*/ 346185 h 357883"/>
              <a:gd name="connsiteX11" fmla="*/ 78600 w 482853"/>
              <a:gd name="connsiteY11" fmla="*/ 326296 h 357883"/>
              <a:gd name="connsiteX0-103" fmla="*/ 78600 w 482853"/>
              <a:gd name="connsiteY0-104" fmla="*/ 326296 h 357883"/>
              <a:gd name="connsiteX1-105" fmla="*/ 98099 w 482853"/>
              <a:gd name="connsiteY1-106" fmla="*/ 34612 h 357883"/>
              <a:gd name="connsiteX2-107" fmla="*/ 381727 w 482853"/>
              <a:gd name="connsiteY2-108" fmla="*/ 22223 h 357883"/>
              <a:gd name="connsiteX3-109" fmla="*/ 482310 w 482853"/>
              <a:gd name="connsiteY3-110" fmla="*/ 199034 h 357883"/>
              <a:gd name="connsiteX4-111" fmla="*/ 420858 w 482853"/>
              <a:gd name="connsiteY4-112" fmla="*/ 339099 h 357883"/>
              <a:gd name="connsiteX5-113" fmla="*/ 372777 w 482853"/>
              <a:gd name="connsiteY5-114" fmla="*/ 315717 h 357883"/>
              <a:gd name="connsiteX6-115" fmla="*/ 355405 w 482853"/>
              <a:gd name="connsiteY6-116" fmla="*/ 251198 h 357883"/>
              <a:gd name="connsiteX7-117" fmla="*/ 315648 w 482853"/>
              <a:gd name="connsiteY7-118" fmla="*/ 105931 h 357883"/>
              <a:gd name="connsiteX8-119" fmla="*/ 174498 w 482853"/>
              <a:gd name="connsiteY8-120" fmla="*/ 110272 h 357883"/>
              <a:gd name="connsiteX9-121" fmla="*/ 162676 w 482853"/>
              <a:gd name="connsiteY9-122" fmla="*/ 258589 h 357883"/>
              <a:gd name="connsiteX10-123" fmla="*/ 156570 w 482853"/>
              <a:gd name="connsiteY10-124" fmla="*/ 346185 h 357883"/>
              <a:gd name="connsiteX11-125" fmla="*/ 78600 w 482853"/>
              <a:gd name="connsiteY11-126" fmla="*/ 326296 h 357883"/>
              <a:gd name="connsiteX0-127" fmla="*/ 78600 w 482853"/>
              <a:gd name="connsiteY0-128" fmla="*/ 326296 h 357883"/>
              <a:gd name="connsiteX1-129" fmla="*/ 98099 w 482853"/>
              <a:gd name="connsiteY1-130" fmla="*/ 34612 h 357883"/>
              <a:gd name="connsiteX2-131" fmla="*/ 381727 w 482853"/>
              <a:gd name="connsiteY2-132" fmla="*/ 22223 h 357883"/>
              <a:gd name="connsiteX3-133" fmla="*/ 482310 w 482853"/>
              <a:gd name="connsiteY3-134" fmla="*/ 199034 h 357883"/>
              <a:gd name="connsiteX4-135" fmla="*/ 420858 w 482853"/>
              <a:gd name="connsiteY4-136" fmla="*/ 339099 h 357883"/>
              <a:gd name="connsiteX5-137" fmla="*/ 372777 w 482853"/>
              <a:gd name="connsiteY5-138" fmla="*/ 315717 h 357883"/>
              <a:gd name="connsiteX6-139" fmla="*/ 350642 w 482853"/>
              <a:gd name="connsiteY6-140" fmla="*/ 253579 h 357883"/>
              <a:gd name="connsiteX7-141" fmla="*/ 315648 w 482853"/>
              <a:gd name="connsiteY7-142" fmla="*/ 105931 h 357883"/>
              <a:gd name="connsiteX8-143" fmla="*/ 174498 w 482853"/>
              <a:gd name="connsiteY8-144" fmla="*/ 110272 h 357883"/>
              <a:gd name="connsiteX9-145" fmla="*/ 162676 w 482853"/>
              <a:gd name="connsiteY9-146" fmla="*/ 258589 h 357883"/>
              <a:gd name="connsiteX10-147" fmla="*/ 156570 w 482853"/>
              <a:gd name="connsiteY10-148" fmla="*/ 346185 h 357883"/>
              <a:gd name="connsiteX11-149" fmla="*/ 78600 w 482853"/>
              <a:gd name="connsiteY11-150" fmla="*/ 326296 h 357883"/>
              <a:gd name="connsiteX0-151" fmla="*/ 78600 w 482853"/>
              <a:gd name="connsiteY0-152" fmla="*/ 326296 h 357883"/>
              <a:gd name="connsiteX1-153" fmla="*/ 98099 w 482853"/>
              <a:gd name="connsiteY1-154" fmla="*/ 34612 h 357883"/>
              <a:gd name="connsiteX2-155" fmla="*/ 381727 w 482853"/>
              <a:gd name="connsiteY2-156" fmla="*/ 22223 h 357883"/>
              <a:gd name="connsiteX3-157" fmla="*/ 482310 w 482853"/>
              <a:gd name="connsiteY3-158" fmla="*/ 199034 h 357883"/>
              <a:gd name="connsiteX4-159" fmla="*/ 420858 w 482853"/>
              <a:gd name="connsiteY4-160" fmla="*/ 339099 h 357883"/>
              <a:gd name="connsiteX5-161" fmla="*/ 372777 w 482853"/>
              <a:gd name="connsiteY5-162" fmla="*/ 315717 h 357883"/>
              <a:gd name="connsiteX6-163" fmla="*/ 350642 w 482853"/>
              <a:gd name="connsiteY6-164" fmla="*/ 253579 h 357883"/>
              <a:gd name="connsiteX7-165" fmla="*/ 315648 w 482853"/>
              <a:gd name="connsiteY7-166" fmla="*/ 105931 h 357883"/>
              <a:gd name="connsiteX8-167" fmla="*/ 174498 w 482853"/>
              <a:gd name="connsiteY8-168" fmla="*/ 110272 h 357883"/>
              <a:gd name="connsiteX9-169" fmla="*/ 172201 w 482853"/>
              <a:gd name="connsiteY9-170" fmla="*/ 260971 h 357883"/>
              <a:gd name="connsiteX10-171" fmla="*/ 156570 w 482853"/>
              <a:gd name="connsiteY10-172" fmla="*/ 346185 h 357883"/>
              <a:gd name="connsiteX11-173" fmla="*/ 78600 w 482853"/>
              <a:gd name="connsiteY11-174" fmla="*/ 326296 h 357883"/>
              <a:gd name="connsiteX0-175" fmla="*/ 86886 w 412558"/>
              <a:gd name="connsiteY0-176" fmla="*/ 360065 h 360696"/>
              <a:gd name="connsiteX1-177" fmla="*/ 27804 w 412558"/>
              <a:gd name="connsiteY1-178" fmla="*/ 37425 h 360696"/>
              <a:gd name="connsiteX2-179" fmla="*/ 311432 w 412558"/>
              <a:gd name="connsiteY2-180" fmla="*/ 25036 h 360696"/>
              <a:gd name="connsiteX3-181" fmla="*/ 412015 w 412558"/>
              <a:gd name="connsiteY3-182" fmla="*/ 201847 h 360696"/>
              <a:gd name="connsiteX4-183" fmla="*/ 350563 w 412558"/>
              <a:gd name="connsiteY4-184" fmla="*/ 341912 h 360696"/>
              <a:gd name="connsiteX5-185" fmla="*/ 302482 w 412558"/>
              <a:gd name="connsiteY5-186" fmla="*/ 318530 h 360696"/>
              <a:gd name="connsiteX6-187" fmla="*/ 280347 w 412558"/>
              <a:gd name="connsiteY6-188" fmla="*/ 256392 h 360696"/>
              <a:gd name="connsiteX7-189" fmla="*/ 245353 w 412558"/>
              <a:gd name="connsiteY7-190" fmla="*/ 108744 h 360696"/>
              <a:gd name="connsiteX8-191" fmla="*/ 104203 w 412558"/>
              <a:gd name="connsiteY8-192" fmla="*/ 113085 h 360696"/>
              <a:gd name="connsiteX9-193" fmla="*/ 101906 w 412558"/>
              <a:gd name="connsiteY9-194" fmla="*/ 263784 h 360696"/>
              <a:gd name="connsiteX10-195" fmla="*/ 86275 w 412558"/>
              <a:gd name="connsiteY10-196" fmla="*/ 348998 h 360696"/>
              <a:gd name="connsiteX11-197" fmla="*/ 86886 w 412558"/>
              <a:gd name="connsiteY11-198" fmla="*/ 360065 h 360696"/>
              <a:gd name="connsiteX0-199" fmla="*/ 125305 w 450977"/>
              <a:gd name="connsiteY0-200" fmla="*/ 353326 h 353957"/>
              <a:gd name="connsiteX1-201" fmla="*/ 2758 w 450977"/>
              <a:gd name="connsiteY1-202" fmla="*/ 240352 h 353957"/>
              <a:gd name="connsiteX2-203" fmla="*/ 66223 w 450977"/>
              <a:gd name="connsiteY2-204" fmla="*/ 30686 h 353957"/>
              <a:gd name="connsiteX3-205" fmla="*/ 349851 w 450977"/>
              <a:gd name="connsiteY3-206" fmla="*/ 18297 h 353957"/>
              <a:gd name="connsiteX4-207" fmla="*/ 450434 w 450977"/>
              <a:gd name="connsiteY4-208" fmla="*/ 195108 h 353957"/>
              <a:gd name="connsiteX5-209" fmla="*/ 388982 w 450977"/>
              <a:gd name="connsiteY5-210" fmla="*/ 335173 h 353957"/>
              <a:gd name="connsiteX6-211" fmla="*/ 340901 w 450977"/>
              <a:gd name="connsiteY6-212" fmla="*/ 311791 h 353957"/>
              <a:gd name="connsiteX7-213" fmla="*/ 318766 w 450977"/>
              <a:gd name="connsiteY7-214" fmla="*/ 249653 h 353957"/>
              <a:gd name="connsiteX8-215" fmla="*/ 283772 w 450977"/>
              <a:gd name="connsiteY8-216" fmla="*/ 102005 h 353957"/>
              <a:gd name="connsiteX9-217" fmla="*/ 142622 w 450977"/>
              <a:gd name="connsiteY9-218" fmla="*/ 106346 h 353957"/>
              <a:gd name="connsiteX10-219" fmla="*/ 140325 w 450977"/>
              <a:gd name="connsiteY10-220" fmla="*/ 257045 h 353957"/>
              <a:gd name="connsiteX11-221" fmla="*/ 124694 w 450977"/>
              <a:gd name="connsiteY11-222" fmla="*/ 342259 h 353957"/>
              <a:gd name="connsiteX12" fmla="*/ 125305 w 450977"/>
              <a:gd name="connsiteY12" fmla="*/ 353326 h 353957"/>
              <a:gd name="connsiteX0-223" fmla="*/ 120942 w 446614"/>
              <a:gd name="connsiteY0-224" fmla="*/ 352687 h 353318"/>
              <a:gd name="connsiteX1-225" fmla="*/ 3157 w 446614"/>
              <a:gd name="connsiteY1-226" fmla="*/ 227807 h 353318"/>
              <a:gd name="connsiteX2-227" fmla="*/ 61860 w 446614"/>
              <a:gd name="connsiteY2-228" fmla="*/ 30047 h 353318"/>
              <a:gd name="connsiteX3-229" fmla="*/ 345488 w 446614"/>
              <a:gd name="connsiteY3-230" fmla="*/ 17658 h 353318"/>
              <a:gd name="connsiteX4-231" fmla="*/ 446071 w 446614"/>
              <a:gd name="connsiteY4-232" fmla="*/ 194469 h 353318"/>
              <a:gd name="connsiteX5-233" fmla="*/ 384619 w 446614"/>
              <a:gd name="connsiteY5-234" fmla="*/ 334534 h 353318"/>
              <a:gd name="connsiteX6-235" fmla="*/ 336538 w 446614"/>
              <a:gd name="connsiteY6-236" fmla="*/ 311152 h 353318"/>
              <a:gd name="connsiteX7-237" fmla="*/ 314403 w 446614"/>
              <a:gd name="connsiteY7-238" fmla="*/ 249014 h 353318"/>
              <a:gd name="connsiteX8-239" fmla="*/ 279409 w 446614"/>
              <a:gd name="connsiteY8-240" fmla="*/ 101366 h 353318"/>
              <a:gd name="connsiteX9-241" fmla="*/ 138259 w 446614"/>
              <a:gd name="connsiteY9-242" fmla="*/ 105707 h 353318"/>
              <a:gd name="connsiteX10-243" fmla="*/ 135962 w 446614"/>
              <a:gd name="connsiteY10-244" fmla="*/ 256406 h 353318"/>
              <a:gd name="connsiteX11-245" fmla="*/ 120331 w 446614"/>
              <a:gd name="connsiteY11-246" fmla="*/ 341620 h 353318"/>
              <a:gd name="connsiteX12-247" fmla="*/ 120942 w 446614"/>
              <a:gd name="connsiteY12-248" fmla="*/ 352687 h 353318"/>
              <a:gd name="connsiteX0-249" fmla="*/ 120942 w 446614"/>
              <a:gd name="connsiteY0-250" fmla="*/ 352687 h 353318"/>
              <a:gd name="connsiteX1-251" fmla="*/ 3157 w 446614"/>
              <a:gd name="connsiteY1-252" fmla="*/ 227807 h 353318"/>
              <a:gd name="connsiteX2-253" fmla="*/ 61860 w 446614"/>
              <a:gd name="connsiteY2-254" fmla="*/ 30047 h 353318"/>
              <a:gd name="connsiteX3-255" fmla="*/ 345488 w 446614"/>
              <a:gd name="connsiteY3-256" fmla="*/ 17658 h 353318"/>
              <a:gd name="connsiteX4-257" fmla="*/ 446071 w 446614"/>
              <a:gd name="connsiteY4-258" fmla="*/ 194469 h 353318"/>
              <a:gd name="connsiteX5-259" fmla="*/ 384619 w 446614"/>
              <a:gd name="connsiteY5-260" fmla="*/ 334534 h 353318"/>
              <a:gd name="connsiteX6-261" fmla="*/ 336538 w 446614"/>
              <a:gd name="connsiteY6-262" fmla="*/ 311152 h 353318"/>
              <a:gd name="connsiteX7-263" fmla="*/ 314403 w 446614"/>
              <a:gd name="connsiteY7-264" fmla="*/ 249014 h 353318"/>
              <a:gd name="connsiteX8-265" fmla="*/ 279409 w 446614"/>
              <a:gd name="connsiteY8-266" fmla="*/ 101366 h 353318"/>
              <a:gd name="connsiteX9-267" fmla="*/ 138259 w 446614"/>
              <a:gd name="connsiteY9-268" fmla="*/ 105707 h 353318"/>
              <a:gd name="connsiteX10-269" fmla="*/ 135962 w 446614"/>
              <a:gd name="connsiteY10-270" fmla="*/ 256406 h 353318"/>
              <a:gd name="connsiteX11-271" fmla="*/ 120331 w 446614"/>
              <a:gd name="connsiteY11-272" fmla="*/ 341620 h 353318"/>
              <a:gd name="connsiteX12-273" fmla="*/ 120942 w 446614"/>
              <a:gd name="connsiteY12-274" fmla="*/ 352687 h 353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37" y="connsiteY9-38"/>
              </a:cxn>
              <a:cxn ang="0">
                <a:pos x="connsiteX10-79" y="connsiteY10-80"/>
              </a:cxn>
              <a:cxn ang="0">
                <a:pos x="connsiteX11-125" y="connsiteY11-126"/>
              </a:cxn>
              <a:cxn ang="0">
                <a:pos x="connsiteX12-247" y="connsiteY12-248"/>
              </a:cxn>
            </a:cxnLst>
            <a:rect l="l" t="t" r="r" b="b"/>
            <a:pathLst>
              <a:path w="446614" h="353318">
                <a:moveTo>
                  <a:pt x="120942" y="352687"/>
                </a:moveTo>
                <a:cubicBezTo>
                  <a:pt x="107366" y="330543"/>
                  <a:pt x="17766" y="269674"/>
                  <a:pt x="3157" y="227807"/>
                </a:cubicBezTo>
                <a:cubicBezTo>
                  <a:pt x="-6690" y="174034"/>
                  <a:pt x="4805" y="65072"/>
                  <a:pt x="61860" y="30047"/>
                </a:cubicBezTo>
                <a:cubicBezTo>
                  <a:pt x="118915" y="-4978"/>
                  <a:pt x="281453" y="-9746"/>
                  <a:pt x="345488" y="17658"/>
                </a:cubicBezTo>
                <a:cubicBezTo>
                  <a:pt x="409523" y="45062"/>
                  <a:pt x="449074" y="144037"/>
                  <a:pt x="446071" y="194469"/>
                </a:cubicBezTo>
                <a:cubicBezTo>
                  <a:pt x="452593" y="247282"/>
                  <a:pt x="398509" y="310324"/>
                  <a:pt x="384619" y="334534"/>
                </a:cubicBezTo>
                <a:cubicBezTo>
                  <a:pt x="390270" y="384243"/>
                  <a:pt x="351812" y="320643"/>
                  <a:pt x="336538" y="311152"/>
                </a:cubicBezTo>
                <a:cubicBezTo>
                  <a:pt x="321264" y="301661"/>
                  <a:pt x="331068" y="284772"/>
                  <a:pt x="314403" y="249014"/>
                </a:cubicBezTo>
                <a:cubicBezTo>
                  <a:pt x="389373" y="205557"/>
                  <a:pt x="308766" y="125251"/>
                  <a:pt x="279409" y="101366"/>
                </a:cubicBezTo>
                <a:cubicBezTo>
                  <a:pt x="250052" y="77481"/>
                  <a:pt x="181108" y="90123"/>
                  <a:pt x="138259" y="105707"/>
                </a:cubicBezTo>
                <a:cubicBezTo>
                  <a:pt x="47749" y="138625"/>
                  <a:pt x="51101" y="218453"/>
                  <a:pt x="135962" y="256406"/>
                </a:cubicBezTo>
                <a:cubicBezTo>
                  <a:pt x="120900" y="267369"/>
                  <a:pt x="135393" y="330657"/>
                  <a:pt x="120331" y="341620"/>
                </a:cubicBezTo>
                <a:cubicBezTo>
                  <a:pt x="107367" y="353226"/>
                  <a:pt x="133906" y="341081"/>
                  <a:pt x="120942" y="3526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: 一个圆顶角，剪去另一个顶角 64"/>
          <p:cNvSpPr/>
          <p:nvPr userDrawn="1"/>
        </p:nvSpPr>
        <p:spPr>
          <a:xfrm rot="5400000" flipV="1">
            <a:off x="77578" y="183329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5400000" flipV="1">
            <a:off x="77578" y="278514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5400000" flipV="1">
            <a:off x="77578" y="3736992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5400000" flipV="1">
            <a:off x="77578" y="4688839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200467" y="5575885"/>
            <a:ext cx="900000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Kanit SemiBold" panose="020B0A00000000000000" pitchFamily="34" charset="-122"/>
              <a:ea typeface="Kanit SemiBold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5327-8228-406E-8BCB-8A6EFFCB708E}" type="datetimeFigureOut">
              <a:rPr lang="zh-CN" altLang="en-US" smtClean="0"/>
              <a:t>2024/3/20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427C-CBCB-47E0-B4FF-EC06D96186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1017;p37">
            <a:hlinkClick r:id="" action="ppaction://noaction"/>
          </p:cNvPr>
          <p:cNvSpPr/>
          <p:nvPr/>
        </p:nvSpPr>
        <p:spPr>
          <a:xfrm rot="5400000">
            <a:off x="11145555" y="909866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9" name="Google Shape;1018;p37">
            <a:hlinkClick r:id="" action="ppaction://noaction"/>
          </p:cNvPr>
          <p:cNvSpPr/>
          <p:nvPr/>
        </p:nvSpPr>
        <p:spPr>
          <a:xfrm rot="5400000">
            <a:off x="11138839" y="1854180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0" name="Google Shape;1019;p37">
            <a:hlinkClick r:id="" action="ppaction://noaction"/>
          </p:cNvPr>
          <p:cNvSpPr/>
          <p:nvPr/>
        </p:nvSpPr>
        <p:spPr>
          <a:xfrm rot="5400000">
            <a:off x="11123857" y="280819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1" name="Google Shape;1020;p37">
            <a:hlinkClick r:id="" action="ppaction://noaction"/>
          </p:cNvPr>
          <p:cNvSpPr/>
          <p:nvPr/>
        </p:nvSpPr>
        <p:spPr>
          <a:xfrm rot="5400000">
            <a:off x="11138839" y="377446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2" name="Google Shape;1021;p37">
            <a:hlinkClick r:id="" action="ppaction://noaction"/>
          </p:cNvPr>
          <p:cNvSpPr/>
          <p:nvPr/>
        </p:nvSpPr>
        <p:spPr>
          <a:xfrm rot="5400000">
            <a:off x="11138839" y="4719083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3" name="Google Shape;1022;p37">
            <a:hlinkClick r:id="" action="ppaction://noaction"/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B6930D31-BDB9-6B63-E9F9-48812020C333}"/>
              </a:ext>
            </a:extLst>
          </p:cNvPr>
          <p:cNvSpPr txBox="1"/>
          <p:nvPr/>
        </p:nvSpPr>
        <p:spPr>
          <a:xfrm>
            <a:off x="3967074" y="1729467"/>
            <a:ext cx="73276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7200" b="1" kern="100" dirty="0">
                <a:solidFill>
                  <a:srgbClr val="1EA3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ข้อสังเกตจากการปฏิบัติงาน </a:t>
            </a:r>
          </a:p>
          <a:p>
            <a:pPr algn="ctr"/>
            <a:r>
              <a:rPr lang="th-TH" sz="7200" b="1" kern="100" dirty="0">
                <a:solidFill>
                  <a:srgbClr val="1EA3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 </a:t>
            </a:r>
            <a:r>
              <a:rPr lang="en-GB" sz="7200" b="1" kern="100" dirty="0">
                <a:solidFill>
                  <a:srgbClr val="1EA3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Agri – Map</a:t>
            </a:r>
            <a:endParaRPr lang="en-US" sz="7200" b="1" kern="100" dirty="0">
              <a:solidFill>
                <a:srgbClr val="1EA3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/>
            <a:r>
              <a:rPr lang="th-TH" sz="7200" b="1" kern="100" dirty="0">
                <a:solidFill>
                  <a:srgbClr val="1EA3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โดย หน่วยงานตรวจสอบ</a:t>
            </a:r>
            <a:endParaRPr lang="en-US" sz="7200" b="1" kern="100" dirty="0">
              <a:solidFill>
                <a:srgbClr val="1EA3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DC996307-BE7A-0455-4F50-7D4087BC6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3" y="1538588"/>
            <a:ext cx="3928305" cy="39283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D505399B-5217-616B-929B-0683F7D01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48437"/>
              </p:ext>
            </p:extLst>
          </p:nvPr>
        </p:nvGraphicFramePr>
        <p:xfrm>
          <a:off x="1454629" y="1246630"/>
          <a:ext cx="9109275" cy="41991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3226">
                  <a:extLst>
                    <a:ext uri="{9D8B030D-6E8A-4147-A177-3AD203B41FA5}">
                      <a16:colId xmlns:a16="http://schemas.microsoft.com/office/drawing/2014/main" val="2439051368"/>
                    </a:ext>
                  </a:extLst>
                </a:gridCol>
                <a:gridCol w="4666049">
                  <a:extLst>
                    <a:ext uri="{9D8B030D-6E8A-4147-A177-3AD203B41FA5}">
                      <a16:colId xmlns:a16="http://schemas.microsoft.com/office/drawing/2014/main" val="2131824347"/>
                    </a:ext>
                  </a:extLst>
                </a:gridCol>
              </a:tblGrid>
              <a:tr h="386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ข้อสังเกต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บทวิเคราะห์/แนวทาง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685428"/>
                  </a:ext>
                </a:extLst>
              </a:tr>
              <a:tr h="1752509"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th-TH" sz="2200" kern="100" spc="-5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kern="100" spc="-9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การดำเนินงานโครงการบริหารจัดการ</a:t>
                      </a:r>
                      <a:r>
                        <a:rPr lang="th-TH" sz="2400" kern="100" spc="-9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พื้นที่เกษตรกรรม </a:t>
                      </a:r>
                      <a:r>
                        <a:rPr lang="th-TH" sz="2400" kern="100" spc="-6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GB" sz="2400" kern="100" spc="-6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Zoning by Agri – Map</a:t>
                      </a:r>
                      <a:r>
                        <a:rPr lang="th-TH" sz="2400" kern="100" spc="-6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ในบางขั้นตอนยังไม่ครบถ้วน จึงไม่ครอบคลุมทุกด้าน ตามคู่มือกำหนด</a:t>
                      </a:r>
                      <a:endParaRPr lang="en-US" sz="2400" kern="100" spc="-6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2075" algn="l"/>
                        </a:tabLst>
                      </a:pPr>
                      <a:r>
                        <a:rPr lang="en-US" sz="16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th-TH" sz="2400" b="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การดำเนินการบางขั้นตอน หน่วยงาน    ยังไม่ได้ปฏิบัติตามคู่มือ </a:t>
                      </a: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2075" algn="l"/>
                        </a:tabLst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th-TH" sz="2400" b="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 ปฏิบัติตามคู่มือกำหนด หากบางขั้นตอน         ไม่สามารถดำเนินการได้ ให้เสนอกรม เพื่อพิจารณามอบหมายให้หน่วยงานที่เกี่ยวข้องปรับปรุงคู่มือให้ถูกต้องตามระเบียบและเป็นไปตาม ข้อเท็จจริง</a:t>
                      </a:r>
                      <a:endParaRPr lang="en-US" sz="1600" b="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054127"/>
                  </a:ext>
                </a:extLst>
              </a:tr>
              <a:tr h="1548049"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th-TH" sz="2400" kern="100" spc="-7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พื้นที่เป้าหมายยังไม่ได้รับการปรับเปลี่ยน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การผลิต          ให้เหมาะสมตามวัตถุประสงค์ของโครงการ</a:t>
                      </a: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endParaRPr lang="en-US" sz="2400" kern="100" spc="-6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บทสรุปว่าโครงการสำเร็จ หรือไม่สำเร็จ</a:t>
                      </a:r>
                    </a:p>
                    <a:p>
                      <a:pPr algn="thaiDist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 </a:t>
                      </a:r>
                      <a:r>
                        <a:rPr lang="th-TH" sz="2400" kern="100" spc="-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ประชาสัมพันธ์/โน้มน้าว ให้เกษตรกรเห็นประโยชน์</a:t>
                      </a:r>
                      <a:r>
                        <a:rPr lang="th-TH" sz="2400" kern="100" spc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ที่จะได้รับในอนาคต รวมถึงการเป็นพี่เลี้ยงให้กับเกษตรกรอย่างต่อเนื่อง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4071897"/>
                  </a:ext>
                </a:extLst>
              </a:tr>
            </a:tbl>
          </a:graphicData>
        </a:graphic>
      </p:graphicFrame>
      <p:sp>
        <p:nvSpPr>
          <p:cNvPr id="4" name="Google Shape;1017;p37">
            <a:hlinkClick r:id="" action="ppaction://noaction"/>
            <a:extLst>
              <a:ext uri="{FF2B5EF4-FFF2-40B4-BE49-F238E27FC236}">
                <a16:creationId xmlns:a16="http://schemas.microsoft.com/office/drawing/2014/main" id="{0F467DB3-76E1-9DAD-DB08-F3A79BE5EEA7}"/>
              </a:ext>
            </a:extLst>
          </p:cNvPr>
          <p:cNvSpPr/>
          <p:nvPr/>
        </p:nvSpPr>
        <p:spPr>
          <a:xfrm rot="5400000">
            <a:off x="11145555" y="909866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5" name="Google Shape;1018;p37">
            <a:hlinkClick r:id="" action="ppaction://noaction"/>
            <a:extLst>
              <a:ext uri="{FF2B5EF4-FFF2-40B4-BE49-F238E27FC236}">
                <a16:creationId xmlns:a16="http://schemas.microsoft.com/office/drawing/2014/main" id="{C40BAAC8-59A3-A94A-B8BF-79E25B4DACFE}"/>
              </a:ext>
            </a:extLst>
          </p:cNvPr>
          <p:cNvSpPr/>
          <p:nvPr/>
        </p:nvSpPr>
        <p:spPr>
          <a:xfrm rot="5400000">
            <a:off x="11138839" y="1854180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6" name="Google Shape;1019;p37">
            <a:hlinkClick r:id="" action="ppaction://noaction"/>
            <a:extLst>
              <a:ext uri="{FF2B5EF4-FFF2-40B4-BE49-F238E27FC236}">
                <a16:creationId xmlns:a16="http://schemas.microsoft.com/office/drawing/2014/main" id="{C004B8DB-D878-31CF-DA1C-73DC5C11A259}"/>
              </a:ext>
            </a:extLst>
          </p:cNvPr>
          <p:cNvSpPr/>
          <p:nvPr/>
        </p:nvSpPr>
        <p:spPr>
          <a:xfrm rot="5400000">
            <a:off x="11123857" y="280819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" name="Google Shape;1020;p37">
            <a:hlinkClick r:id="" action="ppaction://noaction"/>
            <a:extLst>
              <a:ext uri="{FF2B5EF4-FFF2-40B4-BE49-F238E27FC236}">
                <a16:creationId xmlns:a16="http://schemas.microsoft.com/office/drawing/2014/main" id="{8B553EB3-A2BB-B8FF-9197-F7B76FB87D1B}"/>
              </a:ext>
            </a:extLst>
          </p:cNvPr>
          <p:cNvSpPr/>
          <p:nvPr/>
        </p:nvSpPr>
        <p:spPr>
          <a:xfrm rot="5400000">
            <a:off x="11138839" y="377446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" name="Google Shape;1021;p37">
            <a:hlinkClick r:id="" action="ppaction://noaction"/>
            <a:extLst>
              <a:ext uri="{FF2B5EF4-FFF2-40B4-BE49-F238E27FC236}">
                <a16:creationId xmlns:a16="http://schemas.microsoft.com/office/drawing/2014/main" id="{F3BE2639-5F41-0D8E-ABFD-6267782EC323}"/>
              </a:ext>
            </a:extLst>
          </p:cNvPr>
          <p:cNvSpPr/>
          <p:nvPr/>
        </p:nvSpPr>
        <p:spPr>
          <a:xfrm rot="5400000">
            <a:off x="11138839" y="4719083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9" name="Google Shape;1022;p37">
            <a:hlinkClick r:id="" action="ppaction://noaction"/>
            <a:extLst>
              <a:ext uri="{FF2B5EF4-FFF2-40B4-BE49-F238E27FC236}">
                <a16:creationId xmlns:a16="http://schemas.microsoft.com/office/drawing/2014/main" id="{C263A182-9D2D-07C6-EAE9-471E86A84025}"/>
              </a:ext>
            </a:extLst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2D5ED0FD-99CD-CB53-C3A7-FBCCB00AC1DD}"/>
              </a:ext>
            </a:extLst>
          </p:cNvPr>
          <p:cNvSpPr txBox="1"/>
          <p:nvPr/>
        </p:nvSpPr>
        <p:spPr>
          <a:xfrm>
            <a:off x="11789712" y="64886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A2E7273C-83F9-4909-279C-C585B5359C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85" y="4439425"/>
            <a:ext cx="1974015" cy="1974015"/>
          </a:xfrm>
          <a:prstGeom prst="rect">
            <a:avLst/>
          </a:prstGeom>
        </p:spPr>
      </p:pic>
      <p:pic>
        <p:nvPicPr>
          <p:cNvPr id="20" name="รูปภาพ 19">
            <a:extLst>
              <a:ext uri="{FF2B5EF4-FFF2-40B4-BE49-F238E27FC236}">
                <a16:creationId xmlns:a16="http://schemas.microsoft.com/office/drawing/2014/main" id="{1FEED76A-7AD6-E467-32F6-FE89EDEA75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000" y="5079940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36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D505399B-5217-616B-929B-0683F7D01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45220"/>
              </p:ext>
            </p:extLst>
          </p:nvPr>
        </p:nvGraphicFramePr>
        <p:xfrm>
          <a:off x="1557929" y="1516247"/>
          <a:ext cx="9109275" cy="36203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3226">
                  <a:extLst>
                    <a:ext uri="{9D8B030D-6E8A-4147-A177-3AD203B41FA5}">
                      <a16:colId xmlns:a16="http://schemas.microsoft.com/office/drawing/2014/main" val="2439051368"/>
                    </a:ext>
                  </a:extLst>
                </a:gridCol>
                <a:gridCol w="4666049">
                  <a:extLst>
                    <a:ext uri="{9D8B030D-6E8A-4147-A177-3AD203B41FA5}">
                      <a16:colId xmlns:a16="http://schemas.microsoft.com/office/drawing/2014/main" val="2131824347"/>
                    </a:ext>
                  </a:extLst>
                </a:gridCol>
              </a:tblGrid>
              <a:tr h="386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ข้อสังเกต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บทวิเคราะห์/แนวทาง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685428"/>
                  </a:ext>
                </a:extLst>
              </a:tr>
              <a:tr h="1335020"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ไม่พบหลักฐานการเก็บข้อมูล ค่าวิเคราะห์ดิน         เพื่อใช้เปรียบเทียบก่อน – หลังการปรับเปลี่ยน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en-US" sz="2400" b="1" kern="100" spc="-5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kern="100" spc="-5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การปฏิบัติงานแต่ละขั้นตอนต้องมีเอกสาร/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หลักฐานยืนยันสอดคล้องกับภารกิจที่กรมกำหนด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มี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ข้อมูลค่าวิเคราะห์ดิน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054127"/>
                  </a:ext>
                </a:extLst>
              </a:tr>
              <a:tr h="1548049"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kern="100" spc="-6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เปลี่ยนแปลงรายชื่อเกษตรกรบางหน่วยงานไม่มีการขออนุมัติเปลี่ยนแปลงและไม่มีหลักฐานเอกสารสิทธิ์พื้นที่ว่าอยู่ในวงรอบแผนที่ที่ กนผ. กำหนดไว้ หรือไม่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ยังขาดเอกสาร/หลักฐานในขั้นตอน            การคัดเลือกเกษตรกรว่าเป็นไปตามที่กรมกำหนด หรือไม่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การคัดเลือกเกษตรกรตามหลักเกณฑ์โครงการ </a:t>
                      </a:r>
                    </a:p>
                    <a:p>
                      <a:pPr algn="thaiDist" defTabSz="625475">
                        <a:spcBef>
                          <a:spcPts val="0"/>
                        </a:spcBef>
                      </a:pP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โดยมีหลักฐานประกอบชัดเจน และได้รับอนุมัติจาก             ผู้มีอำนาจก่อนดำเนินการ</a:t>
                      </a:r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4071897"/>
                  </a:ext>
                </a:extLst>
              </a:tr>
            </a:tbl>
          </a:graphicData>
        </a:graphic>
      </p:graphicFrame>
      <p:sp>
        <p:nvSpPr>
          <p:cNvPr id="4" name="Google Shape;1018;p37">
            <a:hlinkClick r:id="" action="ppaction://noaction"/>
            <a:extLst>
              <a:ext uri="{FF2B5EF4-FFF2-40B4-BE49-F238E27FC236}">
                <a16:creationId xmlns:a16="http://schemas.microsoft.com/office/drawing/2014/main" id="{3B8C1F4D-90C7-D9FA-2577-FFF76108FE6C}"/>
              </a:ext>
            </a:extLst>
          </p:cNvPr>
          <p:cNvSpPr/>
          <p:nvPr/>
        </p:nvSpPr>
        <p:spPr>
          <a:xfrm rot="5400000">
            <a:off x="11228283" y="1882766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5" name="Google Shape;1019;p37">
            <a:hlinkClick r:id="" action="ppaction://noaction"/>
            <a:extLst>
              <a:ext uri="{FF2B5EF4-FFF2-40B4-BE49-F238E27FC236}">
                <a16:creationId xmlns:a16="http://schemas.microsoft.com/office/drawing/2014/main" id="{9409B36D-2CAC-51D7-1C04-0651A1F6BBB5}"/>
              </a:ext>
            </a:extLst>
          </p:cNvPr>
          <p:cNvSpPr/>
          <p:nvPr/>
        </p:nvSpPr>
        <p:spPr>
          <a:xfrm rot="5400000">
            <a:off x="11123857" y="280819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6" name="Google Shape;1020;p37">
            <a:hlinkClick r:id="" action="ppaction://noaction"/>
            <a:extLst>
              <a:ext uri="{FF2B5EF4-FFF2-40B4-BE49-F238E27FC236}">
                <a16:creationId xmlns:a16="http://schemas.microsoft.com/office/drawing/2014/main" id="{64E193CE-A568-538E-5394-D8906B7B79FD}"/>
              </a:ext>
            </a:extLst>
          </p:cNvPr>
          <p:cNvSpPr/>
          <p:nvPr/>
        </p:nvSpPr>
        <p:spPr>
          <a:xfrm rot="5400000">
            <a:off x="11138839" y="377446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" name="Google Shape;1021;p37">
            <a:hlinkClick r:id="" action="ppaction://noaction"/>
            <a:extLst>
              <a:ext uri="{FF2B5EF4-FFF2-40B4-BE49-F238E27FC236}">
                <a16:creationId xmlns:a16="http://schemas.microsoft.com/office/drawing/2014/main" id="{A2225ECF-2237-B089-E046-FD2FEB9C32A5}"/>
              </a:ext>
            </a:extLst>
          </p:cNvPr>
          <p:cNvSpPr/>
          <p:nvPr/>
        </p:nvSpPr>
        <p:spPr>
          <a:xfrm rot="5400000">
            <a:off x="11138839" y="4719083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" name="Google Shape;1022;p37">
            <a:hlinkClick r:id="" action="ppaction://noaction"/>
            <a:extLst>
              <a:ext uri="{FF2B5EF4-FFF2-40B4-BE49-F238E27FC236}">
                <a16:creationId xmlns:a16="http://schemas.microsoft.com/office/drawing/2014/main" id="{EEF36737-5030-5814-1031-18A7E66F9C0F}"/>
              </a:ext>
            </a:extLst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9" name="Google Shape;1017;p37">
            <a:hlinkClick r:id="" action="ppaction://noaction"/>
            <a:extLst>
              <a:ext uri="{FF2B5EF4-FFF2-40B4-BE49-F238E27FC236}">
                <a16:creationId xmlns:a16="http://schemas.microsoft.com/office/drawing/2014/main" id="{915BB991-4CAD-C31E-8996-DA1BECE1CB58}"/>
              </a:ext>
            </a:extLst>
          </p:cNvPr>
          <p:cNvSpPr/>
          <p:nvPr/>
        </p:nvSpPr>
        <p:spPr>
          <a:xfrm rot="16200000">
            <a:off x="50790" y="922247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E99B3964-70BA-A4A1-4BAA-6BCA7C2C78D2}"/>
              </a:ext>
            </a:extLst>
          </p:cNvPr>
          <p:cNvSpPr txBox="1"/>
          <p:nvPr/>
        </p:nvSpPr>
        <p:spPr>
          <a:xfrm>
            <a:off x="11789712" y="64886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1D8C005F-6975-5A5A-042F-164816237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995" y="4959065"/>
            <a:ext cx="1469634" cy="1469634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2414B884-FF49-D16F-D425-80F0FA2FDD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50" y="4571175"/>
            <a:ext cx="1857524" cy="185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46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1017;p37">
            <a:hlinkClick r:id="" action="ppaction://noaction"/>
          </p:cNvPr>
          <p:cNvSpPr/>
          <p:nvPr/>
        </p:nvSpPr>
        <p:spPr>
          <a:xfrm rot="16200000">
            <a:off x="50790" y="922247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9" name="Google Shape;1018;p37">
            <a:hlinkClick r:id="" action="ppaction://noaction"/>
          </p:cNvPr>
          <p:cNvSpPr/>
          <p:nvPr/>
        </p:nvSpPr>
        <p:spPr>
          <a:xfrm rot="16200000">
            <a:off x="44074" y="186656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0" name="Google Shape;1019;p37">
            <a:hlinkClick r:id="" action="ppaction://noaction"/>
          </p:cNvPr>
          <p:cNvSpPr/>
          <p:nvPr/>
        </p:nvSpPr>
        <p:spPr>
          <a:xfrm rot="5400000">
            <a:off x="11217699" y="280819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1" name="Google Shape;1020;p37">
            <a:hlinkClick r:id="" action="ppaction://noaction"/>
          </p:cNvPr>
          <p:cNvSpPr/>
          <p:nvPr/>
        </p:nvSpPr>
        <p:spPr>
          <a:xfrm rot="5400000">
            <a:off x="11138839" y="377446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2" name="Google Shape;1021;p37">
            <a:hlinkClick r:id="" action="ppaction://noaction"/>
          </p:cNvPr>
          <p:cNvSpPr/>
          <p:nvPr/>
        </p:nvSpPr>
        <p:spPr>
          <a:xfrm rot="5400000">
            <a:off x="11138839" y="4719083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3" name="Google Shape;1022;p37">
            <a:hlinkClick r:id="" action="ppaction://noaction"/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631C9029-62B9-6251-C485-96661AB8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00792"/>
              </p:ext>
            </p:extLst>
          </p:nvPr>
        </p:nvGraphicFramePr>
        <p:xfrm>
          <a:off x="1686413" y="1198918"/>
          <a:ext cx="9109275" cy="41141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3226">
                  <a:extLst>
                    <a:ext uri="{9D8B030D-6E8A-4147-A177-3AD203B41FA5}">
                      <a16:colId xmlns:a16="http://schemas.microsoft.com/office/drawing/2014/main" val="2439051368"/>
                    </a:ext>
                  </a:extLst>
                </a:gridCol>
                <a:gridCol w="4666049">
                  <a:extLst>
                    <a:ext uri="{9D8B030D-6E8A-4147-A177-3AD203B41FA5}">
                      <a16:colId xmlns:a16="http://schemas.microsoft.com/office/drawing/2014/main" val="2131824347"/>
                    </a:ext>
                  </a:extLst>
                </a:gridCol>
              </a:tblGrid>
              <a:tr h="386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ข้อสังเกต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บทวิเคราะห์/แนวทาง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685428"/>
                  </a:ext>
                </a:extLst>
              </a:tr>
              <a:tr h="1461406"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กิจกรรมสนับสนุนปัจจัยการผลิต (เมล็ดพันธุ์ ปูน)      ไม่ระบุหลักเกณฑ์การสนับสนุนปัจจัยการผลิต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00" spc="-5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ไม่มีหลักฐานที่แสดงถึงว่าพื้นที่ของเกษตรกร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ที่ได้รับการสนับสนุนปัจจัยการผลิตเป็นพื้นที่มีปัญหา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0" spc="-4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เขียนโครงการ โดยกำหนดแผนซึ่งมีรายละเอียด</a:t>
                      </a: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ของพื้นที่ดินมีปัญหา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054127"/>
                  </a:ext>
                </a:extLst>
              </a:tr>
              <a:tr h="1548049"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kern="100" spc="-13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การจัดซื้อจัดจ้างบางขั้นตอนยังไม่เป็นไปตาม            </a:t>
                      </a: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ระเบียบกำหนด เช่น การจัดทำร่างขอบเขตงาน/รายละเอียดคุณลักษณะของพัสดุ/แบบรูปรายการ          งานก่อสร้าง การเผยแพร่ข้อมูลข่าวสาร การเข้าข่ายแบ่งซื้อแบ่งจ้าง เป็นต้น </a:t>
                      </a:r>
                      <a:endParaRPr lang="en-US" sz="2400" kern="100" spc="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การจัดซื้อจัดจ้างทุกรายการเจ้าหน้าที่ต้อง</a:t>
                      </a:r>
                      <a:r>
                        <a:rPr lang="th-TH" sz="2400" kern="0" spc="-4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ศึกษาวิธีการ/ขั้นตอนที่ระเบียบกำหนดซึ่งจะเป็นความเสี่ยง/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จุดอ่อนของการปฏิบัติงาน </a:t>
                      </a: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การจัดซื้อจัดจ้าง หน่วยงานต้องควบคุม กำกับการปฏิบัติงานของเจ้าหน้าที่ที่เกี่ยวข้องทุกขั้นตอน       ให้เป็นไปตามระเบียบกำหนด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4071897"/>
                  </a:ext>
                </a:extLst>
              </a:tr>
            </a:tbl>
          </a:graphicData>
        </a:graphic>
      </p:graphicFrame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5E13D764-C548-4DC6-F961-174B21E003A0}"/>
              </a:ext>
            </a:extLst>
          </p:cNvPr>
          <p:cNvSpPr txBox="1"/>
          <p:nvPr/>
        </p:nvSpPr>
        <p:spPr>
          <a:xfrm>
            <a:off x="11789712" y="64886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</p:txBody>
      </p:sp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EF307564-BE3F-8BA5-812B-81D8AF681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50" y="4520971"/>
            <a:ext cx="2013997" cy="2013997"/>
          </a:xfrm>
          <a:prstGeom prst="rect">
            <a:avLst/>
          </a:prstGeom>
        </p:spPr>
      </p:pic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00AE1554-F198-7275-C5A6-2FB61D8BA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805" y="4988024"/>
            <a:ext cx="936001" cy="936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1017;p37">
            <a:hlinkClick r:id="" action="ppaction://noaction"/>
          </p:cNvPr>
          <p:cNvSpPr/>
          <p:nvPr/>
        </p:nvSpPr>
        <p:spPr>
          <a:xfrm rot="16200000">
            <a:off x="58495" y="92526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9" name="Google Shape;1018;p37">
            <a:hlinkClick r:id="" action="ppaction://noaction"/>
          </p:cNvPr>
          <p:cNvSpPr/>
          <p:nvPr/>
        </p:nvSpPr>
        <p:spPr>
          <a:xfrm rot="16200000">
            <a:off x="51779" y="1869578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0" name="Google Shape;1019;p37">
            <a:hlinkClick r:id="" action="ppaction://noaction"/>
          </p:cNvPr>
          <p:cNvSpPr/>
          <p:nvPr/>
        </p:nvSpPr>
        <p:spPr>
          <a:xfrm rot="16200000">
            <a:off x="36797" y="2823589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1" name="Google Shape;1020;p37">
            <a:hlinkClick r:id="" action="ppaction://noaction"/>
          </p:cNvPr>
          <p:cNvSpPr/>
          <p:nvPr/>
        </p:nvSpPr>
        <p:spPr>
          <a:xfrm rot="5400000">
            <a:off x="11216711" y="3763637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2" name="Google Shape;1021;p37">
            <a:hlinkClick r:id="" action="ppaction://noaction"/>
          </p:cNvPr>
          <p:cNvSpPr/>
          <p:nvPr/>
        </p:nvSpPr>
        <p:spPr>
          <a:xfrm rot="5400000">
            <a:off x="11138839" y="4719083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3" name="Google Shape;1022;p37">
            <a:hlinkClick r:id="" action="ppaction://noaction"/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D977DD8E-DFE7-3EFE-1E61-356A5F70B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532930"/>
              </p:ext>
            </p:extLst>
          </p:nvPr>
        </p:nvGraphicFramePr>
        <p:xfrm>
          <a:off x="1499946" y="1383127"/>
          <a:ext cx="9400419" cy="38281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5237">
                  <a:extLst>
                    <a:ext uri="{9D8B030D-6E8A-4147-A177-3AD203B41FA5}">
                      <a16:colId xmlns:a16="http://schemas.microsoft.com/office/drawing/2014/main" val="2439051368"/>
                    </a:ext>
                  </a:extLst>
                </a:gridCol>
                <a:gridCol w="4815182">
                  <a:extLst>
                    <a:ext uri="{9D8B030D-6E8A-4147-A177-3AD203B41FA5}">
                      <a16:colId xmlns:a16="http://schemas.microsoft.com/office/drawing/2014/main" val="2131824347"/>
                    </a:ext>
                  </a:extLst>
                </a:gridCol>
              </a:tblGrid>
              <a:tr h="46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ข้อสังเกต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บทวิเคราะห์/แนวทาง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685428"/>
                  </a:ext>
                </a:extLst>
              </a:tr>
              <a:tr h="1508410">
                <a:tc>
                  <a:txBody>
                    <a:bodyPr/>
                    <a:lstStyle/>
                    <a:p>
                      <a:pPr algn="thaiDist"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การบริหารสัญญาจ้าง ขาดหลักฐานการปฏิบัติงาน               ของผู้ควบคุมงาน และคณะกรรมการตรวจรับพัสดุ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600"/>
                        </a:spcBef>
                      </a:pPr>
                      <a:r>
                        <a:rPr lang="th-TH" sz="2400" b="1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th-TH" sz="2400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ไม่มีหลักฐานสนับสนุนการขับเคลื่อนงาน</a:t>
                      </a:r>
                    </a:p>
                    <a:p>
                      <a:pPr algn="thaiDist">
                        <a:spcBef>
                          <a:spcPts val="600"/>
                        </a:spcBef>
                      </a:pP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 ต้องปฏิบัติตามระเบียบที่กำหนดให้มีหลักฐาน</a:t>
                      </a:r>
                      <a:r>
                        <a:rPr lang="th-TH" sz="2400" kern="100" spc="-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การปฏิบัติงานของผู้ควบคุมงานและคณะกรรมการตรวจรับพัสดุ 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ตามระเบียบจัดซื้อจัดจ้าง พ.ศ. 2560 ข้อ 176 และ 178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522857"/>
                  </a:ext>
                </a:extLst>
              </a:tr>
              <a:tr h="1551094">
                <a:tc>
                  <a:txBody>
                    <a:bodyPr/>
                    <a:lstStyle/>
                    <a:p>
                      <a:pPr algn="thaiDist"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การผลิตปุ๋ยหมัก/ปุ๋ยน้ำหมัก กรณีดำเนินการเอง           มีการจัดซื้อวัตถุดิบในการผลิต แต่ยังขาดขั้นตอน             </a:t>
                      </a:r>
                      <a:r>
                        <a:rPr lang="th-TH" sz="2400" kern="100" spc="-5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การตรวจรับคุณภาพและปริมาณของปุ๋ยเมื่อผลิตแล้วเสร็จ</a:t>
                      </a:r>
                      <a:endParaRPr lang="en-US" sz="2400" kern="100" spc="-5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th-TH" sz="2400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 </a:t>
                      </a:r>
                      <a:r>
                        <a:rPr lang="th-TH" sz="2400" b="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ไม่มีหลักฐานที่แสดงว่าได้รับปุ๋ยหมัก/          ปุ๋ยน้ำหมักที่มีคุณสมบัติและปริมาณครบตามเป้าหมาย</a:t>
                      </a:r>
                      <a:endParaRPr lang="en-US" sz="2400" b="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b="1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</a:t>
                      </a:r>
                      <a:r>
                        <a:rPr lang="th-TH" sz="2400" b="1" kern="100" spc="-12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กรณีดำเนินการผลิตปุ๋ยหมัก/ปุ๋ยน้ำหมัก เมื่อผลิต</a:t>
                      </a:r>
                    </a:p>
                    <a:p>
                      <a:pPr algn="thaiDist">
                        <a:spcBef>
                          <a:spcPts val="0"/>
                        </a:spcBef>
                      </a:pP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แล้วเสร็จ ต้องมีเอกสาร/หลักฐานในการตรวจรับทั้งคุณภาพ           </a:t>
                      </a:r>
                      <a:r>
                        <a:rPr lang="th-TH" sz="2400" kern="100" spc="-4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และปริมาณตามวัตถุประสงค์ของโครงการที่ถูกต้อง ครบถ้วน</a:t>
                      </a:r>
                      <a:endParaRPr lang="en-US" sz="2400" kern="100" spc="-4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054127"/>
                  </a:ext>
                </a:extLst>
              </a:tr>
            </a:tbl>
          </a:graphicData>
        </a:graphic>
      </p:graphicFrame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74E3602-14BE-0AC6-8FB7-44DAD76443C2}"/>
              </a:ext>
            </a:extLst>
          </p:cNvPr>
          <p:cNvSpPr txBox="1"/>
          <p:nvPr/>
        </p:nvSpPr>
        <p:spPr>
          <a:xfrm>
            <a:off x="11789712" y="64886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</a:p>
        </p:txBody>
      </p:sp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2E62C016-3CD7-FFC3-44F5-8E0C9316E4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972">
            <a:off x="10142937" y="876344"/>
            <a:ext cx="1013566" cy="1013566"/>
          </a:xfrm>
          <a:prstGeom prst="rect">
            <a:avLst/>
          </a:prstGeom>
        </p:spPr>
      </p:pic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B6F69FE2-5FD7-D8E6-607F-03801D57DF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4" y="4869694"/>
            <a:ext cx="1482124" cy="1482124"/>
          </a:xfrm>
          <a:prstGeom prst="rect">
            <a:avLst/>
          </a:prstGeom>
        </p:spPr>
      </p:pic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8C79EF5-4F2C-2358-69E8-07A9C6FCEA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84939" y="4547860"/>
            <a:ext cx="1233673" cy="12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1017;p37">
            <a:hlinkClick r:id="" action="ppaction://noaction"/>
          </p:cNvPr>
          <p:cNvSpPr/>
          <p:nvPr/>
        </p:nvSpPr>
        <p:spPr>
          <a:xfrm rot="16200000">
            <a:off x="59402" y="922247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NOTES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79" name="Google Shape;1018;p37">
            <a:hlinkClick r:id="" action="ppaction://noaction"/>
          </p:cNvPr>
          <p:cNvSpPr/>
          <p:nvPr/>
        </p:nvSpPr>
        <p:spPr>
          <a:xfrm rot="16200000">
            <a:off x="52686" y="1866561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SCIENCE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0" name="Google Shape;1019;p37">
            <a:hlinkClick r:id="" action="ppaction://noaction"/>
          </p:cNvPr>
          <p:cNvSpPr/>
          <p:nvPr/>
        </p:nvSpPr>
        <p:spPr>
          <a:xfrm rot="16200000">
            <a:off x="37704" y="2820572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MATH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1" name="Google Shape;1020;p37">
            <a:hlinkClick r:id="" action="ppaction://noaction"/>
          </p:cNvPr>
          <p:cNvSpPr/>
          <p:nvPr/>
        </p:nvSpPr>
        <p:spPr>
          <a:xfrm rot="16200000">
            <a:off x="70685" y="3768846"/>
            <a:ext cx="900001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BIOLOGY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2" name="Google Shape;1021;p37">
            <a:hlinkClick r:id="" action="ppaction://noaction"/>
          </p:cNvPr>
          <p:cNvSpPr/>
          <p:nvPr/>
        </p:nvSpPr>
        <p:spPr>
          <a:xfrm rot="5400000">
            <a:off x="11215804" y="4720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HISTORY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sp>
        <p:nvSpPr>
          <p:cNvPr id="83" name="Google Shape;1022;p37">
            <a:hlinkClick r:id="" action="ppaction://noaction"/>
          </p:cNvPr>
          <p:cNvSpPr/>
          <p:nvPr/>
        </p:nvSpPr>
        <p:spPr>
          <a:xfrm rot="5400000">
            <a:off x="11138839" y="5665884"/>
            <a:ext cx="936000" cy="252000"/>
          </a:xfrm>
          <a:prstGeom prst="roundRect">
            <a:avLst>
              <a:gd name="adj" fmla="val 9649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Kanit SemiBold" panose="020B0A00000000000000" pitchFamily="34" charset="-122"/>
                <a:ea typeface="Kanit SemiBold" panose="020B0A00000000000000" pitchFamily="34" charset="-122"/>
                <a:cs typeface="Catamaran"/>
                <a:sym typeface="Catamaran"/>
              </a:rPr>
              <a:t>EXTRAS</a:t>
            </a:r>
            <a:endParaRPr sz="1050" b="1" dirty="0">
              <a:solidFill>
                <a:schemeClr val="bg1"/>
              </a:solidFill>
              <a:latin typeface="Kanit SemiBold" panose="020B0A00000000000000" pitchFamily="34" charset="-122"/>
              <a:ea typeface="Kanit SemiBold" panose="020B0A00000000000000" pitchFamily="34" charset="-122"/>
              <a:cs typeface="Catamaran"/>
              <a:sym typeface="Catamaran"/>
            </a:endParaRPr>
          </a:p>
        </p:txBody>
      </p:sp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4DE514AF-8C09-9A57-5354-726C9AAFE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08717"/>
              </p:ext>
            </p:extLst>
          </p:nvPr>
        </p:nvGraphicFramePr>
        <p:xfrm>
          <a:off x="1625737" y="1693722"/>
          <a:ext cx="9109275" cy="26511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3226">
                  <a:extLst>
                    <a:ext uri="{9D8B030D-6E8A-4147-A177-3AD203B41FA5}">
                      <a16:colId xmlns:a16="http://schemas.microsoft.com/office/drawing/2014/main" val="2439051368"/>
                    </a:ext>
                  </a:extLst>
                </a:gridCol>
                <a:gridCol w="4666049">
                  <a:extLst>
                    <a:ext uri="{9D8B030D-6E8A-4147-A177-3AD203B41FA5}">
                      <a16:colId xmlns:a16="http://schemas.microsoft.com/office/drawing/2014/main" val="2131824347"/>
                    </a:ext>
                  </a:extLst>
                </a:gridCol>
              </a:tblGrid>
              <a:tr h="386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ข้อสังเกต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บทวิเคราะห์/แนวทาง</a:t>
                      </a:r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685428"/>
                  </a:ext>
                </a:extLst>
              </a:tr>
              <a:tr h="1335020">
                <a:tc>
                  <a:txBody>
                    <a:bodyPr/>
                    <a:lstStyle/>
                    <a:p>
                      <a:pPr algn="thaiDist">
                        <a:tabLst>
                          <a:tab pos="358775" algn="l"/>
                        </a:tabLst>
                      </a:pP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kern="100" spc="-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กิจกรรม/โครงการที่มีการจัดทำป้ายโครงการ/ป้าย</a:t>
                      </a: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กิจกรรมย่อย แต่ละหน่วยงานจัดทำแตกต่างกัน                   ทั้งรูปแบบ/ลักษณะ และจำนวน</a:t>
                      </a:r>
                      <a:endParaRPr lang="en-US" sz="2400" kern="100" spc="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บทวิเคราะห์ 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การจัดทำป้ายโครงการ/ป้ายกิจกรรมย่อยของแต่ละกิจกรรม/โครงการ ต้องระบุคุณลักษณะ          และปริมาณงานในโครงการตามแผน</a:t>
                      </a:r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แนวทาง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:</a:t>
                      </a:r>
                      <a:r>
                        <a:rPr lang="en-US" sz="2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00" spc="-6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คู่มือมาตรการการอนุรักษ์ดินและน้ำทางวิธีกล กรมพัฒนาที่ดิน ควรมีการกำหนดรายละเอียดของวิธีการ/</a:t>
                      </a:r>
                      <a:r>
                        <a:rPr lang="th-TH" sz="2400" kern="100" spc="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รูปแบบของแต่ละขั้นตอนอย่างชัดเจน</a:t>
                      </a:r>
                      <a:endParaRPr lang="en-US" sz="2400" kern="100" spc="0" baseline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054127"/>
                  </a:ext>
                </a:extLst>
              </a:tr>
            </a:tbl>
          </a:graphicData>
        </a:graphic>
      </p:graphicFrame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BA9B39CB-9A68-611A-0483-6C397B0A3517}"/>
              </a:ext>
            </a:extLst>
          </p:cNvPr>
          <p:cNvSpPr txBox="1"/>
          <p:nvPr/>
        </p:nvSpPr>
        <p:spPr>
          <a:xfrm>
            <a:off x="11789712" y="64886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9D96167E-15CF-6514-55BB-A4C7DDB20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69" y="4604812"/>
            <a:ext cx="1776083" cy="1776083"/>
          </a:xfrm>
          <a:prstGeom prst="rect">
            <a:avLst/>
          </a:prstGeom>
        </p:spPr>
      </p:pic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469D9F86-424F-8A86-31CB-F5AE7AA177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92" y="5203642"/>
            <a:ext cx="1158439" cy="1158439"/>
          </a:xfrm>
          <a:prstGeom prst="rect">
            <a:avLst/>
          </a:prstGeom>
        </p:spPr>
      </p:pic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2F7AD687-6D5B-27FD-E8B2-8A2A3064A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80" y="5590573"/>
            <a:ext cx="771508" cy="7715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3">
      <a:majorFont>
        <a:latin typeface="Kanit Bold"/>
        <a:ea typeface=""/>
        <a:cs typeface="Kanit Bold"/>
      </a:majorFont>
      <a:minorFont>
        <a:latin typeface="Kanit Light"/>
        <a:ea typeface=""/>
        <a:cs typeface="Kanit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708</Words>
  <Application>Microsoft Office PowerPoint</Application>
  <PresentationFormat>แบบจอกว้าง</PresentationFormat>
  <Paragraphs>83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6" baseType="lpstr">
      <vt:lpstr>等线</vt:lpstr>
      <vt:lpstr>等线 Light</vt:lpstr>
      <vt:lpstr>Arial</vt:lpstr>
      <vt:lpstr>Kanit Bold</vt:lpstr>
      <vt:lpstr>Kanit Light</vt:lpstr>
      <vt:lpstr>Kanit SemiBold</vt:lpstr>
      <vt:lpstr>TH SarabunPSK</vt:lpstr>
      <vt:lpstr>Office 主题​​</vt:lpstr>
      <vt:lpstr>2_Office 主题​​</vt:lpstr>
      <vt:lpstr>3_Office 主题​​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无 无</dc:creator>
  <cp:lastModifiedBy>กลุ่มตรวจสอบภายใน ตสน.</cp:lastModifiedBy>
  <cp:revision>61</cp:revision>
  <cp:lastPrinted>2024-03-20T08:42:37Z</cp:lastPrinted>
  <dcterms:created xsi:type="dcterms:W3CDTF">2021-06-03T21:14:00Z</dcterms:created>
  <dcterms:modified xsi:type="dcterms:W3CDTF">2024-03-20T09:12:26Z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9B99D3FDDC244095964FD91E87753BB7</vt:lpwstr>
  </property>
  <property fmtid="{D5CDD505-2E9C-101B-9397-08002B2CF9AE}" pid="3" name="KSOProductBuildVer">
    <vt:lpwstr>2052-11.1.0.10577</vt:lpwstr>
  </property>
</Properties>
</file>